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7"/>
  </p:notesMasterIdLst>
  <p:sldIdLst>
    <p:sldId id="256" r:id="rId2"/>
    <p:sldId id="257" r:id="rId3"/>
    <p:sldId id="258" r:id="rId4"/>
    <p:sldId id="262" r:id="rId5"/>
    <p:sldId id="259" r:id="rId6"/>
    <p:sldId id="283" r:id="rId7"/>
    <p:sldId id="261" r:id="rId8"/>
    <p:sldId id="263" r:id="rId9"/>
    <p:sldId id="264" r:id="rId10"/>
    <p:sldId id="265" r:id="rId11"/>
    <p:sldId id="267" r:id="rId12"/>
    <p:sldId id="268" r:id="rId13"/>
    <p:sldId id="270" r:id="rId14"/>
    <p:sldId id="271" r:id="rId15"/>
    <p:sldId id="272" r:id="rId16"/>
    <p:sldId id="269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</p:sldIdLst>
  <p:sldSz cx="9144000" cy="5143500" type="screen16x9"/>
  <p:notesSz cx="6858000" cy="9144000"/>
  <p:embeddedFontLst>
    <p:embeddedFont>
      <p:font typeface="Lato" panose="020F0502020204030203" pitchFamily="34" charset="0"/>
      <p:regular r:id="rId28"/>
      <p:bold r:id="rId29"/>
      <p:italic r:id="rId30"/>
      <p:boldItalic r:id="rId31"/>
    </p:embeddedFont>
    <p:embeddedFont>
      <p:font typeface="Lato Black" panose="020F0502020204030203" pitchFamily="34" charset="0"/>
      <p:bold r:id="rId32"/>
      <p:italic r:id="rId33"/>
      <p:boldItalic r:id="rId34"/>
    </p:embeddedFont>
    <p:embeddedFont>
      <p:font typeface="Playfair Display" panose="00000500000000000000" pitchFamily="2" charset="0"/>
      <p:regular r:id="rId35"/>
      <p:bold r:id="rId36"/>
      <p:italic r:id="rId37"/>
      <p:boldItalic r:id="rId38"/>
    </p:embeddedFont>
    <p:embeddedFont>
      <p:font typeface="Playfair Display Black" panose="00000A00000000000000" pitchFamily="2" charset="0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94725"/>
  </p:normalViewPr>
  <p:slideViewPr>
    <p:cSldViewPr snapToGrid="0">
      <p:cViewPr varScale="1">
        <p:scale>
          <a:sx n="138" d="100"/>
          <a:sy n="138" d="100"/>
        </p:scale>
        <p:origin x="738" y="12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1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a677cfeed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a677cfeed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5a677cfeed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35a677cfeed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3361a52ddb9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3361a52ddb9_2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35a677cfeed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35a677cfeed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HEMISFERIO DERECHO- IZQUIERDO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3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los que no estan muy llenos son las relaciones entre hemisferios, que son pocas en comparacion con lo autorelacionados que estan los hemisferios con ellos mismos. </a:t>
            </a: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laplacian eigenvalues (modulos vibracionales)  </a:t>
            </a:r>
            <a:endParaRPr sz="1200">
              <a:solidFill>
                <a:schemeClr val="dk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35a5f78832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35a5f78832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35a5f78832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35a5f78832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b8b822ce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b8b822ce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3361a52dd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3361a52dd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35a5f78832c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35a5f78832c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35a5f78832c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35a5f78832c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35a5f78832c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35a5f78832c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35ca7fd9af4_2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35ca7fd9af4_2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5ca7fd9af4_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5ca7fd9af4_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5ca7fd9af4_2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5ca7fd9af4_2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35ca4429b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35ca4429b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ca4429be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ca4429be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>
          <a:extLst>
            <a:ext uri="{FF2B5EF4-FFF2-40B4-BE49-F238E27FC236}">
              <a16:creationId xmlns:a16="http://schemas.microsoft.com/office/drawing/2014/main" id="{3213AE0D-FF58-1D19-27C8-D0105BDD3A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ca4429be5_0_7:notes">
            <a:extLst>
              <a:ext uri="{FF2B5EF4-FFF2-40B4-BE49-F238E27FC236}">
                <a16:creationId xmlns:a16="http://schemas.microsoft.com/office/drawing/2014/main" id="{04AC7809-B6CC-D224-AB19-EEB94C93267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ca4429be5_0_7:notes">
            <a:extLst>
              <a:ext uri="{FF2B5EF4-FFF2-40B4-BE49-F238E27FC236}">
                <a16:creationId xmlns:a16="http://schemas.microsoft.com/office/drawing/2014/main" id="{CF209D45-1703-B51B-F7AF-CE7682BB25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44998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4da38e402_0_6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4da38e402_0_6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35bb9c754cb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35bb9c754cb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54da38e402_0_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354da38e402_0_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bb9c754c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bb9c754c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8336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bb9c754cb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bb9c754cb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5a5f78832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5a5f78832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35a677cfeed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35a677cfeed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w="28575" cap="flat" cmpd="sng">
            <a:solidFill>
              <a:schemeClr val="lt1"/>
            </a:solidFill>
            <a:prstDash val="solid"/>
            <a:miter lim="8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Lato"/>
              <a:buNone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3096363" y="3266930"/>
            <a:ext cx="2951400" cy="701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layfair Display"/>
              <a:buNone/>
              <a:defRPr sz="1800"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0000"/>
              <a:buFont typeface="Lato"/>
              <a:buNone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52" name="Google Shape;52;p11"/>
          <p:cNvSpPr txBox="1">
            <a:spLocks noGrp="1"/>
          </p:cNvSpPr>
          <p:nvPr>
            <p:ph type="body" idx="1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1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2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4" name="Google Shape;34;p7"/>
          <p:cNvSpPr txBox="1">
            <a:spLocks noGrp="1"/>
          </p:cNvSpPr>
          <p:nvPr>
            <p:ph type="body" idx="1"/>
          </p:nvPr>
        </p:nvSpPr>
        <p:spPr>
          <a:xfrm>
            <a:off x="311700" y="1391378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7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2"/>
        </a:solidFill>
        <a:effectLst/>
      </p:bgPr>
    </p:bg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38" name="Google Shape;38;p8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2" name="Google Shape;42;p9"/>
          <p:cNvSpPr txBox="1">
            <a:spLocks noGrp="1"/>
          </p:cNvSpPr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p9"/>
          <p:cNvSpPr txBox="1">
            <a:spLocks noGrp="1"/>
          </p:cNvSpPr>
          <p:nvPr>
            <p:ph type="subTitle" idx="1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9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p10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coral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Playfair Display"/>
              <a:buNone/>
              <a:defRPr sz="3200" b="1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7864900" y="335250"/>
            <a:ext cx="738300" cy="7383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13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image" Target="../media/image19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6" Type="http://schemas.openxmlformats.org/officeDocument/2006/relationships/image" Target="../media/image19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2.png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6" Type="http://schemas.openxmlformats.org/officeDocument/2006/relationships/image" Target="../media/image19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1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3.xml"/><Relationship Id="rId4" Type="http://schemas.openxmlformats.org/officeDocument/2006/relationships/video" Target="../media/media1.mp4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2.png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>
            <a:spLocks noGrp="1"/>
          </p:cNvSpPr>
          <p:nvPr>
            <p:ph type="body" idx="1"/>
          </p:nvPr>
        </p:nvSpPr>
        <p:spPr>
          <a:xfrm>
            <a:off x="311700" y="944350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3300"/>
              <a:t>lo siento profe </a:t>
            </a:r>
            <a:endParaRPr sz="3300"/>
          </a:p>
          <a:p>
            <a:pPr marL="0" lvl="0" indent="0" algn="ctr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 sz="3300"/>
              <a:t>se nos olvidó hacer la presentación</a:t>
            </a:r>
            <a:endParaRPr sz="3300"/>
          </a:p>
          <a:p>
            <a:pPr marL="0" lvl="0" indent="0" algn="ctr" rtl="0">
              <a:spcBef>
                <a:spcPts val="1200"/>
              </a:spcBef>
              <a:spcAft>
                <a:spcPts val="1200"/>
              </a:spcAft>
              <a:buNone/>
            </a:pPr>
            <a:endParaRPr sz="3300"/>
          </a:p>
        </p:txBody>
      </p:sp>
      <p:pic>
        <p:nvPicPr>
          <p:cNvPr id="62" name="Google Shape;6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2822" y="2371650"/>
            <a:ext cx="2158351" cy="2379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3FB5B-1C6F-9448-7D85-7145E53A8D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17450"/>
            <a:ext cx="4883476" cy="3684464"/>
          </a:xfrm>
          <a:prstGeom prst="rect">
            <a:avLst/>
          </a:prstGeom>
        </p:spPr>
      </p:pic>
      <p:sp>
        <p:nvSpPr>
          <p:cNvPr id="159" name="Google Shape;159;p2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Bifurcations and Dynamical regimes</a:t>
            </a:r>
            <a:endParaRPr dirty="0"/>
          </a:p>
        </p:txBody>
      </p:sp>
      <p:sp>
        <p:nvSpPr>
          <p:cNvPr id="162" name="Google Shape;162;p22"/>
          <p:cNvSpPr txBox="1"/>
          <p:nvPr/>
        </p:nvSpPr>
        <p:spPr>
          <a:xfrm>
            <a:off x="5334362" y="758199"/>
            <a:ext cx="3669387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Bi-stable</a:t>
            </a:r>
            <a:endParaRPr sz="2000" b="1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2 stable fixed points. 1 unstable fixed point. </a:t>
            </a:r>
            <a:r>
              <a:rPr lang="e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System settles in one of two states, but a external perturbation can change the state.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64" name="Google Shape;164;p22"/>
          <p:cNvCxnSpPr>
            <a:cxnSpLocks/>
          </p:cNvCxnSpPr>
          <p:nvPr/>
        </p:nvCxnSpPr>
        <p:spPr>
          <a:xfrm>
            <a:off x="3998259" y="2770094"/>
            <a:ext cx="1437366" cy="472206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bistable.mp4">
            <a:hlinkClick r:id="" action="ppaction://media"/>
            <a:extLst>
              <a:ext uri="{FF2B5EF4-FFF2-40B4-BE49-F238E27FC236}">
                <a16:creationId xmlns:a16="http://schemas.microsoft.com/office/drawing/2014/main" id="{039207CC-E346-519A-9330-D24C2038E9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71592" y="1796174"/>
            <a:ext cx="3194926" cy="31949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2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FDADC2-B2AF-4E9F-9CD0-61D93E5C66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1516" y="1658290"/>
            <a:ext cx="5320967" cy="1789145"/>
          </a:xfrm>
          <a:prstGeom prst="rect">
            <a:avLst/>
          </a:prstGeom>
        </p:spPr>
      </p:pic>
      <p:sp>
        <p:nvSpPr>
          <p:cNvPr id="176" name="Google Shape;176;p2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Neural mass modeling</a:t>
            </a:r>
            <a:endParaRPr/>
          </a:p>
        </p:txBody>
      </p:sp>
      <p:sp>
        <p:nvSpPr>
          <p:cNvPr id="178" name="Google Shape;178;p24"/>
          <p:cNvSpPr txBox="1"/>
          <p:nvPr/>
        </p:nvSpPr>
        <p:spPr>
          <a:xfrm>
            <a:off x="311700" y="3611200"/>
            <a:ext cx="499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Variables for different brain regions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9" name="Google Shape;179;p24"/>
          <p:cNvCxnSpPr>
            <a:cxnSpLocks/>
            <a:endCxn id="178" idx="0"/>
          </p:cNvCxnSpPr>
          <p:nvPr/>
        </p:nvCxnSpPr>
        <p:spPr>
          <a:xfrm flipH="1">
            <a:off x="2809650" y="2272145"/>
            <a:ext cx="536223" cy="133905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0" name="Google Shape;180;p24"/>
          <p:cNvCxnSpPr>
            <a:cxnSpLocks/>
          </p:cNvCxnSpPr>
          <p:nvPr/>
        </p:nvCxnSpPr>
        <p:spPr>
          <a:xfrm flipH="1">
            <a:off x="3077761" y="3149500"/>
            <a:ext cx="224650" cy="435775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1" name="Google Shape;181;p24"/>
          <p:cNvSpPr txBox="1"/>
          <p:nvPr/>
        </p:nvSpPr>
        <p:spPr>
          <a:xfrm>
            <a:off x="4825200" y="3611200"/>
            <a:ext cx="4007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Component of the adjacency matrix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2" name="Google Shape;182;p24"/>
          <p:cNvCxnSpPr/>
          <p:nvPr/>
        </p:nvCxnSpPr>
        <p:spPr>
          <a:xfrm>
            <a:off x="4553750" y="3134125"/>
            <a:ext cx="824100" cy="51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24"/>
          <p:cNvCxnSpPr>
            <a:cxnSpLocks/>
          </p:cNvCxnSpPr>
          <p:nvPr/>
        </p:nvCxnSpPr>
        <p:spPr>
          <a:xfrm>
            <a:off x="4712428" y="2272145"/>
            <a:ext cx="1072897" cy="131313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Adjacency matrix</a:t>
            </a:r>
            <a:endParaRPr/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52475"/>
            <a:ext cx="3376783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 title="3D_adjancy.png"/>
          <p:cNvPicPr preferRelativeResize="0"/>
          <p:nvPr/>
        </p:nvPicPr>
        <p:blipFill rotWithShape="1">
          <a:blip r:embed="rId4">
            <a:alphaModFix/>
          </a:blip>
          <a:srcRect l="14757" r="15136"/>
          <a:stretch/>
        </p:blipFill>
        <p:spPr>
          <a:xfrm>
            <a:off x="4533412" y="1186587"/>
            <a:ext cx="3788124" cy="33481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5"/>
          <p:cNvSpPr txBox="1"/>
          <p:nvPr/>
        </p:nvSpPr>
        <p:spPr>
          <a:xfrm>
            <a:off x="3688475" y="1490000"/>
            <a:ext cx="13404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chemeClr val="dk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>
            <a:spLocks noGrp="1"/>
          </p:cNvSpPr>
          <p:nvPr>
            <p:ph type="title"/>
          </p:nvPr>
        </p:nvSpPr>
        <p:spPr>
          <a:xfrm>
            <a:off x="311700" y="37450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Excitatory activity</a:t>
            </a:r>
            <a:endParaRPr/>
          </a:p>
        </p:txBody>
      </p:sp>
      <p:sp>
        <p:nvSpPr>
          <p:cNvPr id="203" name="Google Shape;203;p27"/>
          <p:cNvSpPr txBox="1">
            <a:spLocks noGrp="1"/>
          </p:cNvSpPr>
          <p:nvPr>
            <p:ph type="body" idx="1"/>
          </p:nvPr>
        </p:nvSpPr>
        <p:spPr>
          <a:xfrm>
            <a:off x="4293600" y="1897350"/>
            <a:ext cx="4384200" cy="77413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 dirty="0"/>
              <a:t>Average mean excitatory activity</a:t>
            </a:r>
            <a:endParaRPr dirty="0"/>
          </a:p>
        </p:txBody>
      </p:sp>
      <p:pic>
        <p:nvPicPr>
          <p:cNvPr id="204" name="Google Shape;204;p27" title="Screenshot 2025-05-20 at 18.49.34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1600" y="1645863"/>
            <a:ext cx="3057799" cy="2429624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7"/>
          <p:cNvSpPr txBox="1"/>
          <p:nvPr/>
        </p:nvSpPr>
        <p:spPr>
          <a:xfrm>
            <a:off x="4293600" y="3243850"/>
            <a:ext cx="485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Average squared excitatory activity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Kuramoto order Parameter: Correlation</a:t>
            </a:r>
            <a:endParaRPr/>
          </a:p>
        </p:txBody>
      </p:sp>
      <p:sp>
        <p:nvSpPr>
          <p:cNvPr id="211" name="Google Shape;211;p28"/>
          <p:cNvSpPr txBox="1">
            <a:spLocks noGrp="1"/>
          </p:cNvSpPr>
          <p:nvPr>
            <p:ph type="body" idx="1"/>
          </p:nvPr>
        </p:nvSpPr>
        <p:spPr>
          <a:xfrm>
            <a:off x="268325" y="1711963"/>
            <a:ext cx="2956200" cy="165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Kuramoto order parameter: measure the synchronization for a set of oscillators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12" name="Google Shape;212;p28" title="Screenshot 2025-05-19 at 18.03.5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4613" y="2269563"/>
            <a:ext cx="2608026" cy="1180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13" name="Google Shape;213;p28"/>
          <p:cNvCxnSpPr>
            <a:stCxn id="212" idx="1"/>
          </p:cNvCxnSpPr>
          <p:nvPr/>
        </p:nvCxnSpPr>
        <p:spPr>
          <a:xfrm rot="10800000">
            <a:off x="1840713" y="2698713"/>
            <a:ext cx="1383900" cy="16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4" name="Google Shape;214;p28"/>
          <p:cNvSpPr txBox="1"/>
          <p:nvPr/>
        </p:nvSpPr>
        <p:spPr>
          <a:xfrm>
            <a:off x="6243625" y="1693438"/>
            <a:ext cx="1902600" cy="99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Phase of each oscillator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215" name="Google Shape;215;p28"/>
          <p:cNvCxnSpPr/>
          <p:nvPr/>
        </p:nvCxnSpPr>
        <p:spPr>
          <a:xfrm rot="10800000" flipH="1">
            <a:off x="5704875" y="2378713"/>
            <a:ext cx="580800" cy="31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16" name="Google Shape;216;p28"/>
          <p:cNvSpPr txBox="1"/>
          <p:nvPr/>
        </p:nvSpPr>
        <p:spPr>
          <a:xfrm>
            <a:off x="311700" y="3844075"/>
            <a:ext cx="85206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the phase of each oscillator was calculated using the Hilbert transformation.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ES" dirty="0" err="1"/>
              <a:t>Dynamical</a:t>
            </a:r>
            <a:r>
              <a:rPr lang="es-ES" dirty="0"/>
              <a:t> </a:t>
            </a:r>
            <a:r>
              <a:rPr lang="es-ES" dirty="0" err="1"/>
              <a:t>regimes</a:t>
            </a:r>
            <a:r>
              <a:rPr lang="es-ES" dirty="0"/>
              <a:t> in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err="1"/>
              <a:t>brain</a:t>
            </a:r>
            <a:endParaRPr dirty="0"/>
          </a:p>
        </p:txBody>
      </p:sp>
      <p:pic>
        <p:nvPicPr>
          <p:cNvPr id="223" name="Google Shape;22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0738" y="1152475"/>
            <a:ext cx="5102525" cy="38906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205;p27">
            <a:extLst>
              <a:ext uri="{FF2B5EF4-FFF2-40B4-BE49-F238E27FC236}">
                <a16:creationId xmlns:a16="http://schemas.microsoft.com/office/drawing/2014/main" id="{19281302-9F6C-DCBB-4756-22135F9BCC6A}"/>
              </a:ext>
            </a:extLst>
          </p:cNvPr>
          <p:cNvSpPr txBox="1"/>
          <p:nvPr/>
        </p:nvSpPr>
        <p:spPr>
          <a:xfrm>
            <a:off x="385257" y="1963759"/>
            <a:ext cx="141848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Quiescent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3" name="Google Shape;205;p27">
            <a:extLst>
              <a:ext uri="{FF2B5EF4-FFF2-40B4-BE49-F238E27FC236}">
                <a16:creationId xmlns:a16="http://schemas.microsoft.com/office/drawing/2014/main" id="{2FB81AAC-A54A-69C8-D3AC-3F704B09E826}"/>
              </a:ext>
            </a:extLst>
          </p:cNvPr>
          <p:cNvSpPr txBox="1"/>
          <p:nvPr/>
        </p:nvSpPr>
        <p:spPr>
          <a:xfrm>
            <a:off x="7340256" y="3611403"/>
            <a:ext cx="126451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Bistable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4" name="Google Shape;205;p27">
            <a:extLst>
              <a:ext uri="{FF2B5EF4-FFF2-40B4-BE49-F238E27FC236}">
                <a16:creationId xmlns:a16="http://schemas.microsoft.com/office/drawing/2014/main" id="{7F5138B4-32DC-B20D-0E1D-DF84C3D1DBC8}"/>
              </a:ext>
            </a:extLst>
          </p:cNvPr>
          <p:cNvSpPr txBox="1"/>
          <p:nvPr/>
        </p:nvSpPr>
        <p:spPr>
          <a:xfrm>
            <a:off x="7340256" y="1863285"/>
            <a:ext cx="1264518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Oscillatory</a:t>
            </a:r>
            <a:endParaRPr sz="1800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" name="Google Shape;142;p20">
            <a:extLst>
              <a:ext uri="{FF2B5EF4-FFF2-40B4-BE49-F238E27FC236}">
                <a16:creationId xmlns:a16="http://schemas.microsoft.com/office/drawing/2014/main" id="{C8BF27CF-CA4D-D60C-FB8B-87BE37BD8CA4}"/>
              </a:ext>
            </a:extLst>
          </p:cNvPr>
          <p:cNvCxnSpPr>
            <a:cxnSpLocks/>
            <a:stCxn id="2" idx="3"/>
          </p:cNvCxnSpPr>
          <p:nvPr/>
        </p:nvCxnSpPr>
        <p:spPr>
          <a:xfrm>
            <a:off x="1803745" y="2194609"/>
            <a:ext cx="903596" cy="523433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" name="Google Shape;142;p20">
            <a:extLst>
              <a:ext uri="{FF2B5EF4-FFF2-40B4-BE49-F238E27FC236}">
                <a16:creationId xmlns:a16="http://schemas.microsoft.com/office/drawing/2014/main" id="{775DD927-750C-6740-F9CF-55988354CFF0}"/>
              </a:ext>
            </a:extLst>
          </p:cNvPr>
          <p:cNvCxnSpPr>
            <a:cxnSpLocks/>
            <a:stCxn id="4" idx="1"/>
          </p:cNvCxnSpPr>
          <p:nvPr/>
        </p:nvCxnSpPr>
        <p:spPr>
          <a:xfrm flipH="1">
            <a:off x="4096871" y="2094135"/>
            <a:ext cx="3243385" cy="477615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4" name="Google Shape;142;p20">
            <a:extLst>
              <a:ext uri="{FF2B5EF4-FFF2-40B4-BE49-F238E27FC236}">
                <a16:creationId xmlns:a16="http://schemas.microsoft.com/office/drawing/2014/main" id="{1AC60BF1-C90C-7D16-46AC-42EF9F0CA4CA}"/>
              </a:ext>
            </a:extLst>
          </p:cNvPr>
          <p:cNvCxnSpPr>
            <a:cxnSpLocks/>
            <a:stCxn id="3" idx="1"/>
          </p:cNvCxnSpPr>
          <p:nvPr/>
        </p:nvCxnSpPr>
        <p:spPr>
          <a:xfrm flipH="1" flipV="1">
            <a:off x="5593976" y="3281082"/>
            <a:ext cx="1746280" cy="561171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Dynamical regimes in the brain</a:t>
            </a:r>
            <a:endParaRPr/>
          </a:p>
        </p:txBody>
      </p:sp>
      <p:pic>
        <p:nvPicPr>
          <p:cNvPr id="3" name="3d.mp4">
            <a:hlinkClick r:id="" action="ppaction://media"/>
            <a:extLst>
              <a:ext uri="{FF2B5EF4-FFF2-40B4-BE49-F238E27FC236}">
                <a16:creationId xmlns:a16="http://schemas.microsoft.com/office/drawing/2014/main" id="{6CC9B7E4-693F-BDBC-8233-A1B0D95A053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255915"/>
            <a:ext cx="9144000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quiescent_wEE_2">
            <a:hlinkClick r:id="" action="ppaction://media"/>
            <a:extLst>
              <a:ext uri="{FF2B5EF4-FFF2-40B4-BE49-F238E27FC236}">
                <a16:creationId xmlns:a16="http://schemas.microsoft.com/office/drawing/2014/main" id="{497A9193-FA55-E1EF-0949-79EB31D340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94744" y="1017450"/>
            <a:ext cx="8049256" cy="4024628"/>
          </a:xfrm>
          <a:prstGeom prst="rect">
            <a:avLst/>
          </a:prstGeom>
        </p:spPr>
      </p:pic>
      <p:sp>
        <p:nvSpPr>
          <p:cNvPr id="228" name="Google Shape;228;p3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Quiescent</a:t>
            </a:r>
            <a:endParaRPr/>
          </a:p>
        </p:txBody>
      </p:sp>
      <p:pic>
        <p:nvPicPr>
          <p:cNvPr id="3" name="Google Shape;223;p29">
            <a:extLst>
              <a:ext uri="{FF2B5EF4-FFF2-40B4-BE49-F238E27FC236}">
                <a16:creationId xmlns:a16="http://schemas.microsoft.com/office/drawing/2014/main" id="{8369D3EE-E0FA-E338-435C-D5497F8C481A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rcRect l="7609" t="7289" r="14321" b="8006"/>
          <a:stretch/>
        </p:blipFill>
        <p:spPr>
          <a:xfrm>
            <a:off x="111071" y="1988126"/>
            <a:ext cx="1849347" cy="153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A pink brain with black lines&#10;&#10;AI-generated content may be incorrect.">
            <a:extLst>
              <a:ext uri="{FF2B5EF4-FFF2-40B4-BE49-F238E27FC236}">
                <a16:creationId xmlns:a16="http://schemas.microsoft.com/office/drawing/2014/main" id="{1D0D6270-C2F0-151C-2A80-38631554E0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54" y="2584910"/>
            <a:ext cx="305664" cy="244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Oscillatory</a:t>
            </a:r>
            <a:endParaRPr/>
          </a:p>
        </p:txBody>
      </p:sp>
      <p:pic>
        <p:nvPicPr>
          <p:cNvPr id="2" name="oscillatory_wEE_15">
            <a:hlinkClick r:id="" action="ppaction://media"/>
            <a:extLst>
              <a:ext uri="{FF2B5EF4-FFF2-40B4-BE49-F238E27FC236}">
                <a16:creationId xmlns:a16="http://schemas.microsoft.com/office/drawing/2014/main" id="{A1555886-8A75-ABD0-9987-574EFB4DDA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4307" y="1017450"/>
            <a:ext cx="7989693" cy="3994847"/>
          </a:xfrm>
          <a:prstGeom prst="rect">
            <a:avLst/>
          </a:prstGeom>
        </p:spPr>
      </p:pic>
      <p:pic>
        <p:nvPicPr>
          <p:cNvPr id="3" name="Google Shape;223;p29">
            <a:extLst>
              <a:ext uri="{FF2B5EF4-FFF2-40B4-BE49-F238E27FC236}">
                <a16:creationId xmlns:a16="http://schemas.microsoft.com/office/drawing/2014/main" id="{E447A98E-144E-2CBB-778A-FDC8FB84594B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rcRect l="7609" t="7289" r="14321" b="8006"/>
          <a:stretch/>
        </p:blipFill>
        <p:spPr>
          <a:xfrm>
            <a:off x="111071" y="1988126"/>
            <a:ext cx="1849347" cy="153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nk brain with black lines&#10;&#10;AI-generated content may be incorrect.">
            <a:extLst>
              <a:ext uri="{FF2B5EF4-FFF2-40B4-BE49-F238E27FC236}">
                <a16:creationId xmlns:a16="http://schemas.microsoft.com/office/drawing/2014/main" id="{993AD2DF-F1A0-9109-EE6A-C2994352FE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857" y="2571750"/>
            <a:ext cx="305664" cy="244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2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Bi-stable</a:t>
            </a:r>
            <a:endParaRPr/>
          </a:p>
        </p:txBody>
      </p:sp>
      <p:pic>
        <p:nvPicPr>
          <p:cNvPr id="2" name="bistable_wEE_30">
            <a:hlinkClick r:id="" action="ppaction://media"/>
            <a:extLst>
              <a:ext uri="{FF2B5EF4-FFF2-40B4-BE49-F238E27FC236}">
                <a16:creationId xmlns:a16="http://schemas.microsoft.com/office/drawing/2014/main" id="{2598FAA8-8F87-F28C-5683-C209ADE6DD5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0501" y="1017450"/>
            <a:ext cx="8023499" cy="4011750"/>
          </a:xfrm>
          <a:prstGeom prst="rect">
            <a:avLst/>
          </a:prstGeom>
        </p:spPr>
      </p:pic>
      <p:pic>
        <p:nvPicPr>
          <p:cNvPr id="3" name="Google Shape;223;p29">
            <a:extLst>
              <a:ext uri="{FF2B5EF4-FFF2-40B4-BE49-F238E27FC236}">
                <a16:creationId xmlns:a16="http://schemas.microsoft.com/office/drawing/2014/main" id="{1551DE86-9165-F253-164E-70D897FEC6E2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rcRect l="7609" t="7289" r="14321" b="8006"/>
          <a:stretch/>
        </p:blipFill>
        <p:spPr>
          <a:xfrm>
            <a:off x="111071" y="1988126"/>
            <a:ext cx="1849347" cy="153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 pink brain with black lines&#10;&#10;AI-generated content may be incorrect.">
            <a:extLst>
              <a:ext uri="{FF2B5EF4-FFF2-40B4-BE49-F238E27FC236}">
                <a16:creationId xmlns:a16="http://schemas.microsoft.com/office/drawing/2014/main" id="{769BA6FA-10FC-BD27-5ACE-8EDD21CAFE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77636" y="2571750"/>
            <a:ext cx="305664" cy="24453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05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>
            <a:spLocks noGrp="1"/>
          </p:cNvSpPr>
          <p:nvPr>
            <p:ph type="ctrTitle"/>
          </p:nvPr>
        </p:nvSpPr>
        <p:spPr>
          <a:xfrm>
            <a:off x="3096300" y="1202675"/>
            <a:ext cx="2951400" cy="158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Times New Roman"/>
                <a:ea typeface="Times New Roman"/>
                <a:cs typeface="Times New Roman"/>
                <a:sym typeface="Times New Roman"/>
              </a:rPr>
              <a:t>Wilson-Cowan equations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14"/>
          <p:cNvSpPr txBox="1">
            <a:spLocks noGrp="1"/>
          </p:cNvSpPr>
          <p:nvPr>
            <p:ph type="subTitle" idx="1"/>
          </p:nvPr>
        </p:nvSpPr>
        <p:spPr>
          <a:xfrm>
            <a:off x="1304100" y="2202600"/>
            <a:ext cx="6535800" cy="1075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22860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Times New Roman"/>
                <a:ea typeface="Times New Roman"/>
                <a:cs typeface="Times New Roman"/>
                <a:sym typeface="Times New Roman"/>
              </a:rPr>
              <a:t>  Zhuo Zhuo Liu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Times New Roman"/>
                <a:ea typeface="Times New Roman"/>
                <a:cs typeface="Times New Roman"/>
                <a:sym typeface="Times New Roman"/>
              </a:rPr>
              <a:t>Antonio B. Marín Carballo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latin typeface="Times New Roman"/>
                <a:ea typeface="Times New Roman"/>
                <a:cs typeface="Times New Roman"/>
                <a:sym typeface="Times New Roman"/>
              </a:rPr>
              <a:t>Tutor: Rubén Calvo Ibáñez</a:t>
            </a:r>
            <a:endParaRPr dirty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69" name="Google Shape;69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56000" y="3277800"/>
            <a:ext cx="738300" cy="73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25" y="69625"/>
            <a:ext cx="1419675" cy="141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50900" y="241901"/>
            <a:ext cx="1267320" cy="1075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3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Connectome Laplacian</a:t>
            </a:r>
            <a:endParaRPr/>
          </a:p>
        </p:txBody>
      </p:sp>
      <p:sp>
        <p:nvSpPr>
          <p:cNvPr id="247" name="Google Shape;247;p3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Given the graph representation of the human connectome, the connectome Laplacian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s"/>
              <a:t>where </a:t>
            </a:r>
            <a:r>
              <a:rPr lang="es" b="1"/>
              <a:t>D</a:t>
            </a:r>
            <a:r>
              <a:rPr lang="es"/>
              <a:t> is the degree matrix,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248" name="Google Shape;248;p33" title="Screenshot 2025-05-23 at 17.02.33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51625" y="1788322"/>
            <a:ext cx="3355344" cy="62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33" title="Screenshot 2025-05-23 at 17.03.1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1063" y="2865075"/>
            <a:ext cx="2936475" cy="79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33" title="Screenshot 2025-05-23 at 17.08.29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9750" y="4111625"/>
            <a:ext cx="1839675" cy="452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33" title="Screenshot 2025-05-23 at 17.10.01.png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94525" y="4182362"/>
            <a:ext cx="403575" cy="311325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p33"/>
          <p:cNvSpPr txBox="1"/>
          <p:nvPr/>
        </p:nvSpPr>
        <p:spPr>
          <a:xfrm>
            <a:off x="4987200" y="4107175"/>
            <a:ext cx="360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connectome harmonics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33"/>
          <p:cNvSpPr txBox="1"/>
          <p:nvPr/>
        </p:nvSpPr>
        <p:spPr>
          <a:xfrm>
            <a:off x="311700" y="3532175"/>
            <a:ext cx="556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Solving the eigenvalue problem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100" y="1200820"/>
            <a:ext cx="5422267" cy="17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100" y="2955970"/>
            <a:ext cx="5422267" cy="1755151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4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Connectome harmonics</a:t>
            </a:r>
            <a:endParaRPr/>
          </a:p>
        </p:txBody>
      </p:sp>
      <p:sp>
        <p:nvSpPr>
          <p:cNvPr id="261" name="Google Shape;261;p34"/>
          <p:cNvSpPr txBox="1"/>
          <p:nvPr/>
        </p:nvSpPr>
        <p:spPr>
          <a:xfrm>
            <a:off x="1049625" y="1847550"/>
            <a:ext cx="556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Mode </a:t>
            </a:r>
            <a:r>
              <a:rPr lang="es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1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62" name="Google Shape;262;p34"/>
          <p:cNvSpPr txBox="1"/>
          <p:nvPr/>
        </p:nvSpPr>
        <p:spPr>
          <a:xfrm>
            <a:off x="1049625" y="3602700"/>
            <a:ext cx="556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Mode </a:t>
            </a:r>
            <a:r>
              <a:rPr lang="es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2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7" name="Google Shape;26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2100" y="1152475"/>
            <a:ext cx="5422277" cy="1755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72100" y="2864642"/>
            <a:ext cx="5422277" cy="1755154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Connectome harmonics</a:t>
            </a:r>
            <a:endParaRPr/>
          </a:p>
        </p:txBody>
      </p:sp>
      <p:sp>
        <p:nvSpPr>
          <p:cNvPr id="270" name="Google Shape;270;p35"/>
          <p:cNvSpPr txBox="1"/>
          <p:nvPr/>
        </p:nvSpPr>
        <p:spPr>
          <a:xfrm>
            <a:off x="1049625" y="1799200"/>
            <a:ext cx="556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Mode </a:t>
            </a:r>
            <a:r>
              <a:rPr lang="es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3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  <p:sp>
        <p:nvSpPr>
          <p:cNvPr id="271" name="Google Shape;271;p35"/>
          <p:cNvSpPr txBox="1"/>
          <p:nvPr/>
        </p:nvSpPr>
        <p:spPr>
          <a:xfrm>
            <a:off x="1049625" y="3511375"/>
            <a:ext cx="5568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Mode </a:t>
            </a:r>
            <a:r>
              <a:rPr lang="es" sz="1800">
                <a:solidFill>
                  <a:schemeClr val="dk1"/>
                </a:solidFill>
                <a:latin typeface="Lato Black"/>
                <a:ea typeface="Lato Black"/>
                <a:cs typeface="Lato Black"/>
                <a:sym typeface="Lato Black"/>
              </a:rPr>
              <a:t>7</a:t>
            </a:r>
            <a:endParaRPr sz="1800">
              <a:solidFill>
                <a:schemeClr val="dk1"/>
              </a:solidFill>
              <a:latin typeface="Lato Black"/>
              <a:ea typeface="Lato Black"/>
              <a:cs typeface="Lato Black"/>
              <a:sym typeface="Lato Black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7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Stochastic brain dynamics</a:t>
            </a:r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Sounds fun! From microscopic to Fokker-Planck!</a:t>
            </a:r>
            <a:endParaRPr/>
          </a:p>
        </p:txBody>
      </p:sp>
      <p:pic>
        <p:nvPicPr>
          <p:cNvPr id="284" name="Google Shape;284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2975" y="1815826"/>
            <a:ext cx="7258051" cy="2753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1250" y="351924"/>
            <a:ext cx="1215777" cy="156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Stochastic brain dynamics</a:t>
            </a:r>
            <a:endParaRPr/>
          </a:p>
        </p:txBody>
      </p:sp>
      <p:sp>
        <p:nvSpPr>
          <p:cNvPr id="291" name="Google Shape;291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s"/>
              <a:t>We recover the Wilson-Cowan equations.</a:t>
            </a:r>
            <a:endParaRPr/>
          </a:p>
        </p:txBody>
      </p:sp>
      <p:pic>
        <p:nvPicPr>
          <p:cNvPr id="292" name="Google Shape;292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2237" y="1893798"/>
            <a:ext cx="7059524" cy="1933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>
          <a:extLst>
            <a:ext uri="{FF2B5EF4-FFF2-40B4-BE49-F238E27FC236}">
              <a16:creationId xmlns:a16="http://schemas.microsoft.com/office/drawing/2014/main" id="{E19D0062-1A28-8CB6-FFC6-70181DEB43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8">
            <a:extLst>
              <a:ext uri="{FF2B5EF4-FFF2-40B4-BE49-F238E27FC236}">
                <a16:creationId xmlns:a16="http://schemas.microsoft.com/office/drawing/2014/main" id="{5BBA5522-2D15-44E7-6744-B78E7FF9243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lvl="0"/>
            <a:r>
              <a:rPr lang="en-US" dirty="0"/>
              <a:t>The end</a:t>
            </a:r>
            <a:endParaRPr dirty="0"/>
          </a:p>
        </p:txBody>
      </p:sp>
      <p:sp>
        <p:nvSpPr>
          <p:cNvPr id="291" name="Google Shape;291;p38">
            <a:extLst>
              <a:ext uri="{FF2B5EF4-FFF2-40B4-BE49-F238E27FC236}">
                <a16:creationId xmlns:a16="http://schemas.microsoft.com/office/drawing/2014/main" id="{C3545466-5CB8-1518-1CD5-C64AF5050F7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>
              <a:spcAft>
                <a:spcPts val="1200"/>
              </a:spcAft>
              <a:buNone/>
            </a:pPr>
            <a:r>
              <a:rPr lang="en-US" sz="5000" dirty="0"/>
              <a:t>Questions?</a:t>
            </a:r>
            <a:endParaRPr sz="50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70B87EF-64E4-94B6-30BB-5858C8D111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800865"/>
            <a:ext cx="3233553" cy="1810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2510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5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model</a:t>
            </a:r>
            <a:endParaRPr/>
          </a:p>
        </p:txBody>
      </p:sp>
      <p:pic>
        <p:nvPicPr>
          <p:cNvPr id="78" name="Google Shape;7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1997" y="2262126"/>
            <a:ext cx="4255824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 title="ExcInhCircuit_ManimCE_v0.18.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704927"/>
            <a:ext cx="4109323" cy="23114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model</a:t>
            </a:r>
            <a:endParaRPr/>
          </a:p>
        </p:txBody>
      </p:sp>
      <p:pic>
        <p:nvPicPr>
          <p:cNvPr id="133" name="Google Shape;133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1997" y="2262126"/>
            <a:ext cx="4255824" cy="1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ExcInhCircuit.mp4">
            <a:hlinkClick r:id="" action="ppaction://media"/>
            <a:extLst>
              <a:ext uri="{FF2B5EF4-FFF2-40B4-BE49-F238E27FC236}">
                <a16:creationId xmlns:a16="http://schemas.microsoft.com/office/drawing/2014/main" id="{244D1236-9935-3672-C964-1067D57F51A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11700" y="1704927"/>
            <a:ext cx="4109324" cy="2311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model</a:t>
            </a:r>
            <a:endParaRPr/>
          </a:p>
        </p:txBody>
      </p:sp>
      <p:cxnSp>
        <p:nvCxnSpPr>
          <p:cNvPr id="85" name="Google Shape;85;p16"/>
          <p:cNvCxnSpPr>
            <a:endCxn id="86" idx="0"/>
          </p:cNvCxnSpPr>
          <p:nvPr/>
        </p:nvCxnSpPr>
        <p:spPr>
          <a:xfrm flipH="1">
            <a:off x="1749250" y="2582325"/>
            <a:ext cx="388500" cy="788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6" name="Google Shape;86;p16"/>
          <p:cNvSpPr txBox="1"/>
          <p:nvPr/>
        </p:nvSpPr>
        <p:spPr>
          <a:xfrm>
            <a:off x="453250" y="3370425"/>
            <a:ext cx="2592000" cy="118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Time constants: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How quickly the population decays in absence of stimuli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7" name="Google Shape;87;p16"/>
          <p:cNvCxnSpPr/>
          <p:nvPr/>
        </p:nvCxnSpPr>
        <p:spPr>
          <a:xfrm>
            <a:off x="3654275" y="2595025"/>
            <a:ext cx="7500" cy="696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88" name="Google Shape;88;p16"/>
          <p:cNvSpPr txBox="1"/>
          <p:nvPr/>
        </p:nvSpPr>
        <p:spPr>
          <a:xfrm>
            <a:off x="3045250" y="3370425"/>
            <a:ext cx="22464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Mean firing rates: </a:t>
            </a:r>
            <a:endParaRPr sz="1800" b="1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Average number of neurons firing per unit time 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89" name="Google Shape;8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1513" y="1247278"/>
            <a:ext cx="5460975" cy="153610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6"/>
          <p:cNvSpPr txBox="1"/>
          <p:nvPr/>
        </p:nvSpPr>
        <p:spPr>
          <a:xfrm>
            <a:off x="6064250" y="3148225"/>
            <a:ext cx="2667000" cy="130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 b="1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Sigmoid function S(x)</a:t>
            </a:r>
            <a:r>
              <a:rPr lang="es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: Models the behaviour of neurons when receiving input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91" name="Google Shape;91;p16"/>
          <p:cNvCxnSpPr/>
          <p:nvPr/>
        </p:nvCxnSpPr>
        <p:spPr>
          <a:xfrm>
            <a:off x="5852625" y="2660275"/>
            <a:ext cx="1375800" cy="56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gmoidFunction.mp4">
            <a:hlinkClick r:id="" action="ppaction://media"/>
            <a:extLst>
              <a:ext uri="{FF2B5EF4-FFF2-40B4-BE49-F238E27FC236}">
                <a16:creationId xmlns:a16="http://schemas.microsoft.com/office/drawing/2014/main" id="{2D88D76A-4650-992B-2C2E-FAA6235AE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11700" y="1231025"/>
            <a:ext cx="3147849" cy="3147849"/>
          </a:xfrm>
          <a:prstGeom prst="rect">
            <a:avLst/>
          </a:prstGeom>
        </p:spPr>
      </p:pic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model: </a:t>
            </a:r>
            <a:r>
              <a:rPr lang="es" sz="2200"/>
              <a:t>Parameters of the Sigmoid Function</a:t>
            </a:r>
            <a:endParaRPr sz="22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524650" y="2093363"/>
            <a:ext cx="3788850" cy="136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8"/>
          <p:cNvCxnSpPr>
            <a:endCxn id="113" idx="0"/>
          </p:cNvCxnSpPr>
          <p:nvPr/>
        </p:nvCxnSpPr>
        <p:spPr>
          <a:xfrm>
            <a:off x="5564276" y="3370125"/>
            <a:ext cx="452100" cy="4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18"/>
          <p:cNvSpPr txBox="1"/>
          <p:nvPr/>
        </p:nvSpPr>
        <p:spPr>
          <a:xfrm>
            <a:off x="5010926" y="3853725"/>
            <a:ext cx="2010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Inhibitory input from other I neurons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258700" y="3727450"/>
            <a:ext cx="16584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Excitation onto I from E neurons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5" name="Google Shape;115;p18"/>
          <p:cNvCxnSpPr>
            <a:endCxn id="114" idx="0"/>
          </p:cNvCxnSpPr>
          <p:nvPr/>
        </p:nvCxnSpPr>
        <p:spPr>
          <a:xfrm flipH="1">
            <a:off x="4087900" y="3320950"/>
            <a:ext cx="177300" cy="4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8"/>
          <p:cNvCxnSpPr>
            <a:endCxn id="117" idx="1"/>
          </p:cNvCxnSpPr>
          <p:nvPr/>
        </p:nvCxnSpPr>
        <p:spPr>
          <a:xfrm>
            <a:off x="6675550" y="3311050"/>
            <a:ext cx="440100" cy="4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18"/>
          <p:cNvSpPr txBox="1"/>
          <p:nvPr/>
        </p:nvSpPr>
        <p:spPr>
          <a:xfrm>
            <a:off x="7115650" y="3462850"/>
            <a:ext cx="2010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input to the inhibitory population.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 rot="10800000" flipH="1">
            <a:off x="5749525" y="1763300"/>
            <a:ext cx="81900" cy="34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8"/>
          <p:cNvSpPr txBox="1"/>
          <p:nvPr/>
        </p:nvSpPr>
        <p:spPr>
          <a:xfrm>
            <a:off x="5234400" y="1219450"/>
            <a:ext cx="18945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Inhibition onto E from I neurons.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>
            <a:off x="4108125" y="1880050"/>
            <a:ext cx="308400" cy="26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18"/>
          <p:cNvSpPr txBox="1"/>
          <p:nvPr/>
        </p:nvSpPr>
        <p:spPr>
          <a:xfrm>
            <a:off x="3079900" y="1231025"/>
            <a:ext cx="23949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Excitatory input from other E neurons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" name="Google Shape;122;p18"/>
          <p:cNvCxnSpPr/>
          <p:nvPr/>
        </p:nvCxnSpPr>
        <p:spPr>
          <a:xfrm rot="10800000" flipH="1">
            <a:off x="6750300" y="1787613"/>
            <a:ext cx="378600" cy="1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8"/>
          <p:cNvSpPr txBox="1"/>
          <p:nvPr/>
        </p:nvSpPr>
        <p:spPr>
          <a:xfrm>
            <a:off x="7208875" y="1322813"/>
            <a:ext cx="2010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input to the excitatory population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7267075" y="2352875"/>
            <a:ext cx="18945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Stimuli or modulatory signals from outside the local neural circuit!</a:t>
            </a:r>
            <a:endParaRPr sz="1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" name="Google Shape;125;p18"/>
          <p:cNvCxnSpPr>
            <a:stCxn id="117" idx="0"/>
          </p:cNvCxnSpPr>
          <p:nvPr/>
        </p:nvCxnSpPr>
        <p:spPr>
          <a:xfrm rot="10800000" flipH="1">
            <a:off x="8121100" y="3235450"/>
            <a:ext cx="24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18"/>
          <p:cNvCxnSpPr/>
          <p:nvPr/>
        </p:nvCxnSpPr>
        <p:spPr>
          <a:xfrm>
            <a:off x="8120950" y="1989800"/>
            <a:ext cx="3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ExcInhCircuit.mp4">
            <a:hlinkClick r:id="" action="ppaction://media"/>
            <a:extLst>
              <a:ext uri="{FF2B5EF4-FFF2-40B4-BE49-F238E27FC236}">
                <a16:creationId xmlns:a16="http://schemas.microsoft.com/office/drawing/2014/main" id="{D544219D-893C-4BB6-D910-38A814D69F98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4064" y="1950813"/>
            <a:ext cx="3023119" cy="170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920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1" dur="1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4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6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6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3" fill="hold">
                      <p:stCondLst>
                        <p:cond delay="0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7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2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igmoidFunction.mp4">
            <a:hlinkClick r:id="" action="ppaction://media"/>
            <a:extLst>
              <a:ext uri="{FF2B5EF4-FFF2-40B4-BE49-F238E27FC236}">
                <a16:creationId xmlns:a16="http://schemas.microsoft.com/office/drawing/2014/main" id="{2D88D76A-4650-992B-2C2E-FAA6235AE2E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1700" y="1231025"/>
            <a:ext cx="3147849" cy="3147849"/>
          </a:xfrm>
          <a:prstGeom prst="rect">
            <a:avLst/>
          </a:prstGeom>
        </p:spPr>
      </p:pic>
      <p:sp>
        <p:nvSpPr>
          <p:cNvPr id="110" name="Google Shape;110;p18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The model: </a:t>
            </a:r>
            <a:r>
              <a:rPr lang="es" sz="2200"/>
              <a:t>Parameters of the Sigmoid Function</a:t>
            </a:r>
            <a:endParaRPr sz="2200"/>
          </a:p>
        </p:txBody>
      </p:sp>
      <p:pic>
        <p:nvPicPr>
          <p:cNvPr id="111" name="Google Shape;11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24650" y="2093363"/>
            <a:ext cx="3788850" cy="1369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" name="Google Shape;112;p18"/>
          <p:cNvCxnSpPr>
            <a:endCxn id="113" idx="0"/>
          </p:cNvCxnSpPr>
          <p:nvPr/>
        </p:nvCxnSpPr>
        <p:spPr>
          <a:xfrm>
            <a:off x="5564276" y="3370125"/>
            <a:ext cx="452100" cy="483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3" name="Google Shape;113;p18"/>
          <p:cNvSpPr txBox="1"/>
          <p:nvPr/>
        </p:nvSpPr>
        <p:spPr>
          <a:xfrm>
            <a:off x="5010926" y="3853725"/>
            <a:ext cx="2010900" cy="62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 Inhibitory input from other I neurons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4" name="Google Shape;114;p18"/>
          <p:cNvSpPr txBox="1"/>
          <p:nvPr/>
        </p:nvSpPr>
        <p:spPr>
          <a:xfrm>
            <a:off x="3258700" y="3727450"/>
            <a:ext cx="1658400" cy="80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Excitation onto I from E neurons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5" name="Google Shape;115;p18"/>
          <p:cNvCxnSpPr>
            <a:endCxn id="114" idx="0"/>
          </p:cNvCxnSpPr>
          <p:nvPr/>
        </p:nvCxnSpPr>
        <p:spPr>
          <a:xfrm flipH="1">
            <a:off x="4087900" y="3320950"/>
            <a:ext cx="177300" cy="406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16" name="Google Shape;116;p18"/>
          <p:cNvCxnSpPr>
            <a:endCxn id="117" idx="1"/>
          </p:cNvCxnSpPr>
          <p:nvPr/>
        </p:nvCxnSpPr>
        <p:spPr>
          <a:xfrm>
            <a:off x="6675550" y="3311050"/>
            <a:ext cx="440100" cy="490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7" name="Google Shape;117;p18"/>
          <p:cNvSpPr txBox="1"/>
          <p:nvPr/>
        </p:nvSpPr>
        <p:spPr>
          <a:xfrm>
            <a:off x="7115650" y="3462850"/>
            <a:ext cx="2010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input to the inhibitory population.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8" name="Google Shape;118;p18"/>
          <p:cNvCxnSpPr/>
          <p:nvPr/>
        </p:nvCxnSpPr>
        <p:spPr>
          <a:xfrm rot="10800000" flipH="1">
            <a:off x="5749525" y="1763300"/>
            <a:ext cx="81900" cy="344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9" name="Google Shape;119;p18"/>
          <p:cNvSpPr txBox="1"/>
          <p:nvPr/>
        </p:nvSpPr>
        <p:spPr>
          <a:xfrm>
            <a:off x="5234400" y="1219450"/>
            <a:ext cx="1894500" cy="55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Inhibition onto E from I neurons.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0" name="Google Shape;120;p18"/>
          <p:cNvCxnSpPr/>
          <p:nvPr/>
        </p:nvCxnSpPr>
        <p:spPr>
          <a:xfrm rot="10800000">
            <a:off x="4108125" y="1880050"/>
            <a:ext cx="308400" cy="2610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1" name="Google Shape;121;p18"/>
          <p:cNvSpPr txBox="1"/>
          <p:nvPr/>
        </p:nvSpPr>
        <p:spPr>
          <a:xfrm>
            <a:off x="3079900" y="1231025"/>
            <a:ext cx="2394900" cy="86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5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Excitatory input from other E neurons</a:t>
            </a:r>
            <a:endParaRPr sz="15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2" name="Google Shape;122;p18"/>
          <p:cNvCxnSpPr/>
          <p:nvPr/>
        </p:nvCxnSpPr>
        <p:spPr>
          <a:xfrm rot="10800000" flipH="1">
            <a:off x="6750300" y="1787613"/>
            <a:ext cx="378600" cy="1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3" name="Google Shape;123;p18"/>
          <p:cNvSpPr txBox="1"/>
          <p:nvPr/>
        </p:nvSpPr>
        <p:spPr>
          <a:xfrm>
            <a:off x="7208875" y="1322813"/>
            <a:ext cx="2010900" cy="67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External input to the excitatory population</a:t>
            </a:r>
            <a:endParaRPr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7267075" y="2352875"/>
            <a:ext cx="1894500" cy="7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1100" b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Stimuli or modulatory signals from outside the local neural circuit!</a:t>
            </a:r>
            <a:endParaRPr sz="1100" b="1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25" name="Google Shape;125;p18"/>
          <p:cNvCxnSpPr>
            <a:stCxn id="117" idx="0"/>
          </p:cNvCxnSpPr>
          <p:nvPr/>
        </p:nvCxnSpPr>
        <p:spPr>
          <a:xfrm rot="10800000" flipH="1">
            <a:off x="8121100" y="3235450"/>
            <a:ext cx="2400" cy="22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26" name="Google Shape;126;p18"/>
          <p:cNvCxnSpPr/>
          <p:nvPr/>
        </p:nvCxnSpPr>
        <p:spPr>
          <a:xfrm>
            <a:off x="8120950" y="1989800"/>
            <a:ext cx="300" cy="317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5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5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3" fill="hold">
                      <p:stCondLst>
                        <p:cond delay="0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2C6334-2AAC-96A3-F541-26ADF05500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5742" y="1017450"/>
            <a:ext cx="4883476" cy="3684464"/>
          </a:xfrm>
          <a:prstGeom prst="rect">
            <a:avLst/>
          </a:prstGeom>
        </p:spPr>
      </p:pic>
      <p:sp>
        <p:nvSpPr>
          <p:cNvPr id="139" name="Google Shape;139;p20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Bifurcations and Dynamical regimes</a:t>
            </a:r>
            <a:endParaRPr dirty="0"/>
          </a:p>
        </p:txBody>
      </p:sp>
      <p:cxnSp>
        <p:nvCxnSpPr>
          <p:cNvPr id="142" name="Google Shape;142;p20"/>
          <p:cNvCxnSpPr>
            <a:cxnSpLocks/>
          </p:cNvCxnSpPr>
          <p:nvPr/>
        </p:nvCxnSpPr>
        <p:spPr>
          <a:xfrm flipV="1">
            <a:off x="1111624" y="2729400"/>
            <a:ext cx="4219276" cy="67588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43" name="Google Shape;143;p20"/>
          <p:cNvSpPr txBox="1"/>
          <p:nvPr/>
        </p:nvSpPr>
        <p:spPr>
          <a:xfrm>
            <a:off x="5199218" y="793700"/>
            <a:ext cx="33057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Quiescent</a:t>
            </a:r>
            <a:endParaRPr sz="2000" b="1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Stable fixed point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Little to no activity or fluctuations over time.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6" name="quiescent.mp4">
            <a:hlinkClick r:id="" action="ppaction://media"/>
            <a:extLst>
              <a:ext uri="{FF2B5EF4-FFF2-40B4-BE49-F238E27FC236}">
                <a16:creationId xmlns:a16="http://schemas.microsoft.com/office/drawing/2014/main" id="{53A9ED81-1D35-2FD7-FD08-5FF1B92495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409318" y="1851283"/>
            <a:ext cx="3095599" cy="309559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505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14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B1E314-1D63-787A-CB9F-F5B554D9FE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700" y="1017450"/>
            <a:ext cx="4889723" cy="3689177"/>
          </a:xfrm>
          <a:prstGeom prst="rect">
            <a:avLst/>
          </a:prstGeom>
        </p:spPr>
      </p:pic>
      <p:sp>
        <p:nvSpPr>
          <p:cNvPr id="149" name="Google Shape;149;p21"/>
          <p:cNvSpPr txBox="1">
            <a:spLocks noGrp="1"/>
          </p:cNvSpPr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/>
              <a:t>Bifurcations and Dynamical regimes</a:t>
            </a:r>
            <a:endParaRPr dirty="0"/>
          </a:p>
        </p:txBody>
      </p:sp>
      <p:sp>
        <p:nvSpPr>
          <p:cNvPr id="152" name="Google Shape;152;p21"/>
          <p:cNvSpPr txBox="1"/>
          <p:nvPr/>
        </p:nvSpPr>
        <p:spPr>
          <a:xfrm>
            <a:off x="5370775" y="830038"/>
            <a:ext cx="3305700" cy="13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sz="2000" b="1" i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Oscillatory</a:t>
            </a:r>
            <a:endParaRPr sz="2000" b="1" i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b="1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Unstable fixed point</a:t>
            </a:r>
            <a:endParaRPr b="1"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System cycles indefinitely through dynamic states, limit cycle</a:t>
            </a: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54" name="Google Shape;154;p21"/>
          <p:cNvCxnSpPr>
            <a:cxnSpLocks/>
          </p:cNvCxnSpPr>
          <p:nvPr/>
        </p:nvCxnSpPr>
        <p:spPr>
          <a:xfrm>
            <a:off x="2940424" y="2725271"/>
            <a:ext cx="2430351" cy="604879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oscillatory.mp4">
            <a:hlinkClick r:id="" action="ppaction://media"/>
            <a:extLst>
              <a:ext uri="{FF2B5EF4-FFF2-40B4-BE49-F238E27FC236}">
                <a16:creationId xmlns:a16="http://schemas.microsoft.com/office/drawing/2014/main" id="{537791BF-E998-A37F-B7D6-5E4FBA1E47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540127" y="1849162"/>
            <a:ext cx="3136348" cy="313634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50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425</Words>
  <Application>Microsoft Office PowerPoint</Application>
  <PresentationFormat>On-screen Show (16:9)</PresentationFormat>
  <Paragraphs>84</Paragraphs>
  <Slides>25</Slides>
  <Notes>25</Notes>
  <HiddenSlides>3</HiddenSlides>
  <MMClips>11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Lato</vt:lpstr>
      <vt:lpstr>Lato Black</vt:lpstr>
      <vt:lpstr>Playfair Display</vt:lpstr>
      <vt:lpstr>Times New Roman</vt:lpstr>
      <vt:lpstr>Arial</vt:lpstr>
      <vt:lpstr>Playfair Display Black</vt:lpstr>
      <vt:lpstr>Coral</vt:lpstr>
      <vt:lpstr>PowerPoint Presentation</vt:lpstr>
      <vt:lpstr>Wilson-Cowan equations  </vt:lpstr>
      <vt:lpstr>The model</vt:lpstr>
      <vt:lpstr>The model</vt:lpstr>
      <vt:lpstr>The model</vt:lpstr>
      <vt:lpstr>The model: Parameters of the Sigmoid Function</vt:lpstr>
      <vt:lpstr>The model: Parameters of the Sigmoid Function</vt:lpstr>
      <vt:lpstr>Bifurcations and Dynamical regimes</vt:lpstr>
      <vt:lpstr>Bifurcations and Dynamical regimes</vt:lpstr>
      <vt:lpstr>Bifurcations and Dynamical regimes</vt:lpstr>
      <vt:lpstr>Neural mass modeling</vt:lpstr>
      <vt:lpstr>Adjacency matrix</vt:lpstr>
      <vt:lpstr>Excitatory activity</vt:lpstr>
      <vt:lpstr>Kuramoto order Parameter: Correlation</vt:lpstr>
      <vt:lpstr>Dynamical regimes in the brain</vt:lpstr>
      <vt:lpstr>Dynamical regimes in the brain</vt:lpstr>
      <vt:lpstr>Quiescent</vt:lpstr>
      <vt:lpstr>Oscillatory</vt:lpstr>
      <vt:lpstr>Bi-stable</vt:lpstr>
      <vt:lpstr>Connectome Laplacian</vt:lpstr>
      <vt:lpstr>Connectome harmonics</vt:lpstr>
      <vt:lpstr>Connectome harmonics</vt:lpstr>
      <vt:lpstr>Stochastic brain dynamics</vt:lpstr>
      <vt:lpstr>Stochastic brain dynamics</vt:lpstr>
      <vt:lpstr>The end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ZHUO ZHUO LIU</cp:lastModifiedBy>
  <cp:revision>6</cp:revision>
  <dcterms:modified xsi:type="dcterms:W3CDTF">2025-05-24T15:13:40Z</dcterms:modified>
</cp:coreProperties>
</file>